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8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61F"/>
    <a:srgbClr val="FFE4DD"/>
    <a:srgbClr val="18A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22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54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85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95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16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69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69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55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15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73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522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D8561-4A9A-4CE9-B066-369D9F982FB5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F51D9-A7F8-4A77-872B-D13BA5FD55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6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audio" Target="../media/media1.mp3"/><Relationship Id="rId16" Type="http://schemas.openxmlformats.org/officeDocument/2006/relationships/image" Target="../media/image42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5" Type="http://schemas.openxmlformats.org/officeDocument/2006/relationships/image" Target="../media/image41.png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Relationship Id="rId9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3009208" y="1745248"/>
            <a:ext cx="6301045" cy="1172518"/>
          </a:xfrm>
          <a:prstGeom prst="roundRect">
            <a:avLst/>
          </a:prstGeom>
          <a:solidFill>
            <a:srgbClr val="FE961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>
                <a:solidFill>
                  <a:schemeClr val="tx1"/>
                </a:solidFill>
                <a:cs typeface="1550" panose="02080602020202020204" pitchFamily="18" charset="0"/>
              </a:rPr>
              <a:t>Запоминай-ка</a:t>
            </a:r>
            <a:endParaRPr lang="ru-RU" sz="7200" b="1" dirty="0">
              <a:solidFill>
                <a:schemeClr val="tx1"/>
              </a:solidFill>
              <a:cs typeface="1550" panose="02080602020202020204" pitchFamily="18" charset="0"/>
            </a:endParaRPr>
          </a:p>
        </p:txBody>
      </p:sp>
      <p:pic>
        <p:nvPicPr>
          <p:cNvPr id="1026" name="Picture 2" descr="https://ne-kurim.ru/forum/attachments/orig-1-gif.1028255/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63" y="2917766"/>
            <a:ext cx="3646516" cy="36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1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1993728" y="348711"/>
            <a:ext cx="8172735" cy="1613210"/>
            <a:chOff x="1062704" y="506653"/>
            <a:chExt cx="8172735" cy="1613210"/>
          </a:xfrm>
        </p:grpSpPr>
        <p:sp>
          <p:nvSpPr>
            <p:cNvPr id="2" name="Скругленный прямоугольник 1"/>
            <p:cNvSpPr/>
            <p:nvPr/>
          </p:nvSpPr>
          <p:spPr>
            <a:xfrm>
              <a:off x="1062704" y="506653"/>
              <a:ext cx="8172735" cy="1613210"/>
            </a:xfrm>
            <a:prstGeom prst="roundRect">
              <a:avLst/>
            </a:prstGeom>
            <a:solidFill>
              <a:srgbClr val="18A79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 dirty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endParaRPr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87" y="682706"/>
              <a:ext cx="1261104" cy="1261104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949" y="506653"/>
              <a:ext cx="1437157" cy="1437157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605" y="506653"/>
              <a:ext cx="1461349" cy="1461349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644" y="599478"/>
              <a:ext cx="1368524" cy="1368524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035" y="599478"/>
              <a:ext cx="1451088" cy="1451088"/>
            </a:xfrm>
            <a:prstGeom prst="rect">
              <a:avLst/>
            </a:prstGeom>
          </p:spPr>
        </p:pic>
      </p:grpSp>
      <p:grpSp>
        <p:nvGrpSpPr>
          <p:cNvPr id="9" name="Группа 8"/>
          <p:cNvGrpSpPr/>
          <p:nvPr/>
        </p:nvGrpSpPr>
        <p:grpSpPr>
          <a:xfrm>
            <a:off x="1993728" y="1331369"/>
            <a:ext cx="8172735" cy="1613210"/>
            <a:chOff x="1062704" y="506653"/>
            <a:chExt cx="8172735" cy="1613210"/>
          </a:xfrm>
        </p:grpSpPr>
        <p:sp>
          <p:nvSpPr>
            <p:cNvPr id="10" name="Скругленный прямоугольник 9"/>
            <p:cNvSpPr/>
            <p:nvPr/>
          </p:nvSpPr>
          <p:spPr>
            <a:xfrm>
              <a:off x="1062704" y="506653"/>
              <a:ext cx="8172735" cy="1613210"/>
            </a:xfrm>
            <a:prstGeom prst="roundRect">
              <a:avLst/>
            </a:prstGeom>
            <a:solidFill>
              <a:srgbClr val="18A79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 dirty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endParaRPr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349" y="593094"/>
              <a:ext cx="1261104" cy="1261104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780" y="528126"/>
              <a:ext cx="1437157" cy="1437157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863" y="524158"/>
              <a:ext cx="1461349" cy="1461349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852" y="608217"/>
              <a:ext cx="1368524" cy="1368524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035" y="599478"/>
              <a:ext cx="1451088" cy="1451088"/>
            </a:xfrm>
            <a:prstGeom prst="rect">
              <a:avLst/>
            </a:prstGeom>
          </p:spPr>
        </p:pic>
      </p:grpSp>
      <p:grpSp>
        <p:nvGrpSpPr>
          <p:cNvPr id="16" name="Группа 15"/>
          <p:cNvGrpSpPr/>
          <p:nvPr/>
        </p:nvGrpSpPr>
        <p:grpSpPr>
          <a:xfrm>
            <a:off x="1993727" y="3179834"/>
            <a:ext cx="8172735" cy="1613210"/>
            <a:chOff x="1062704" y="506653"/>
            <a:chExt cx="8172735" cy="1613210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1062704" y="506653"/>
              <a:ext cx="8172735" cy="1613210"/>
            </a:xfrm>
            <a:prstGeom prst="roundRect">
              <a:avLst/>
            </a:prstGeom>
            <a:solidFill>
              <a:srgbClr val="18A79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 dirty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endParaRPr>
            </a:p>
          </p:txBody>
        </p:sp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87" y="682706"/>
              <a:ext cx="1261104" cy="1261104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949" y="506653"/>
              <a:ext cx="1437157" cy="1437157"/>
            </a:xfrm>
            <a:prstGeom prst="rect">
              <a:avLst/>
            </a:prstGeom>
          </p:spPr>
        </p:pic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605" y="506653"/>
              <a:ext cx="1461349" cy="146134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644" y="599478"/>
              <a:ext cx="1368524" cy="1368524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035" y="599478"/>
              <a:ext cx="1451088" cy="1451088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1993726" y="5103591"/>
            <a:ext cx="8172735" cy="1613210"/>
            <a:chOff x="1062704" y="506653"/>
            <a:chExt cx="8172735" cy="1613210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1062704" y="506653"/>
              <a:ext cx="8172735" cy="1613210"/>
            </a:xfrm>
            <a:prstGeom prst="roundRect">
              <a:avLst/>
            </a:prstGeom>
            <a:solidFill>
              <a:srgbClr val="18A79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 dirty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endParaRPr>
            </a:p>
          </p:txBody>
        </p:sp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020" y="606775"/>
              <a:ext cx="1261104" cy="1261104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949" y="506653"/>
              <a:ext cx="1437157" cy="1437157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450" y="561217"/>
              <a:ext cx="1461349" cy="1461349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277" y="607630"/>
              <a:ext cx="1368524" cy="1368524"/>
            </a:xfrm>
            <a:prstGeom prst="rect">
              <a:avLst/>
            </a:prstGeom>
          </p:spPr>
        </p:pic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073" y="606775"/>
              <a:ext cx="1451088" cy="1451088"/>
            </a:xfrm>
            <a:prstGeom prst="rect">
              <a:avLst/>
            </a:prstGeom>
          </p:spPr>
        </p:pic>
      </p:grpSp>
      <p:sp>
        <p:nvSpPr>
          <p:cNvPr id="30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902507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Запомни последовательность. Выбери правильный прямоугольник.</a:t>
            </a:r>
            <a:endParaRPr lang="ru-RU" sz="12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44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2709949" y="423526"/>
            <a:ext cx="6301045" cy="1172518"/>
          </a:xfrm>
          <a:prstGeom prst="roundRect">
            <a:avLst/>
          </a:prstGeom>
          <a:solidFill>
            <a:srgbClr val="FE961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>
                <a:solidFill>
                  <a:schemeClr val="tx1"/>
                </a:solidFill>
                <a:cs typeface="1550" panose="02080602020202020204" pitchFamily="18" charset="0"/>
              </a:rPr>
              <a:t>8   1   6   9   0</a:t>
            </a:r>
            <a:endParaRPr lang="ru-RU" sz="7200" b="1" dirty="0">
              <a:solidFill>
                <a:schemeClr val="tx1"/>
              </a:solidFill>
              <a:cs typeface="1550" panose="020806020202020202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709949" y="1822835"/>
            <a:ext cx="6301045" cy="1172518"/>
          </a:xfrm>
          <a:prstGeom prst="roundRect">
            <a:avLst/>
          </a:prstGeom>
          <a:solidFill>
            <a:srgbClr val="FE961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>
                <a:solidFill>
                  <a:schemeClr val="tx1"/>
                </a:solidFill>
                <a:cs typeface="1550" panose="02080602020202020204" pitchFamily="18" charset="0"/>
              </a:rPr>
              <a:t>8   0   9   1   6</a:t>
            </a:r>
            <a:endParaRPr lang="ru-RU" sz="7200" b="1" dirty="0">
              <a:solidFill>
                <a:schemeClr val="tx1"/>
              </a:solidFill>
              <a:cs typeface="1550" panose="020806020202020202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709948" y="3285875"/>
            <a:ext cx="6301045" cy="1172518"/>
          </a:xfrm>
          <a:prstGeom prst="roundRect">
            <a:avLst/>
          </a:prstGeom>
          <a:solidFill>
            <a:srgbClr val="FE961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>
                <a:solidFill>
                  <a:schemeClr val="tx1"/>
                </a:solidFill>
                <a:cs typeface="1550" panose="02080602020202020204" pitchFamily="18" charset="0"/>
              </a:rPr>
              <a:t>0   9   6   8   1</a:t>
            </a:r>
            <a:endParaRPr lang="ru-RU" sz="7200" b="1" dirty="0">
              <a:solidFill>
                <a:schemeClr val="tx1"/>
              </a:solidFill>
              <a:cs typeface="1550" panose="020806020202020202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709948" y="4748915"/>
            <a:ext cx="6301045" cy="1172518"/>
          </a:xfrm>
          <a:prstGeom prst="roundRect">
            <a:avLst/>
          </a:prstGeom>
          <a:solidFill>
            <a:srgbClr val="FE961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>
                <a:solidFill>
                  <a:schemeClr val="tx1"/>
                </a:solidFill>
                <a:cs typeface="1550" panose="02080602020202020204" pitchFamily="18" charset="0"/>
              </a:rPr>
              <a:t>8   1   6   9   0</a:t>
            </a:r>
            <a:endParaRPr lang="ru-RU" sz="7200" b="1" dirty="0">
              <a:solidFill>
                <a:schemeClr val="tx1"/>
              </a:solidFill>
              <a:cs typeface="1550" panose="02080602020202020204" pitchFamily="18" charset="0"/>
            </a:endParaRPr>
          </a:p>
        </p:txBody>
      </p:sp>
      <p:sp>
        <p:nvSpPr>
          <p:cNvPr id="12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902507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Запомни последовательность. Выбери правильный прямоугольник.</a:t>
            </a:r>
            <a:endParaRPr lang="ru-RU" sz="12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68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902507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Запомни картинки. Что пропало? (Нажать на предмет)</a:t>
            </a:r>
            <a:endParaRPr lang="ru-RU" sz="12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66" y="3527949"/>
            <a:ext cx="2849723" cy="28497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2186">
            <a:off x="4705670" y="3437786"/>
            <a:ext cx="2176364" cy="21763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73" y="995171"/>
            <a:ext cx="1998306" cy="19983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30" y="4471195"/>
            <a:ext cx="2005491" cy="20054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11" y="342709"/>
            <a:ext cx="3185240" cy="318524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46" y="2252886"/>
            <a:ext cx="1722330" cy="17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3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05" y="3774276"/>
            <a:ext cx="2138336" cy="21383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49" y="787078"/>
            <a:ext cx="2175198" cy="217519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52" y="3978295"/>
            <a:ext cx="1934317" cy="19343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33" y="965908"/>
            <a:ext cx="1996368" cy="19963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30" y="1120161"/>
            <a:ext cx="2027286" cy="20272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16" y="2334857"/>
            <a:ext cx="1801935" cy="18019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80" y="4220199"/>
            <a:ext cx="2080788" cy="2080788"/>
          </a:xfrm>
          <a:prstGeom prst="rect">
            <a:avLst/>
          </a:prstGeom>
        </p:spPr>
      </p:pic>
      <p:sp>
        <p:nvSpPr>
          <p:cNvPr id="9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902507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Запомни картинки. Что пропало? (Нажать на предмет)</a:t>
            </a:r>
            <a:endParaRPr lang="ru-RU" sz="12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36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902507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Запомни, какие цифры написаны в фигурах на верхней картинке. (Нажать на предмет)</a:t>
            </a:r>
            <a:endParaRPr lang="ru-RU" sz="1200" b="1" dirty="0" smtClean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793977" y="448409"/>
            <a:ext cx="6163408" cy="3042138"/>
          </a:xfrm>
          <a:prstGeom prst="roundRect">
            <a:avLst/>
          </a:prstGeom>
          <a:solidFill>
            <a:srgbClr val="FE961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527585" y="619125"/>
            <a:ext cx="1076325" cy="10858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 smtClean="0">
                <a:solidFill>
                  <a:srgbClr val="ED2A7B"/>
                </a:solidFill>
                <a:cs typeface="1550" panose="02080602020202020204" pitchFamily="18" charset="0"/>
              </a:rPr>
              <a:t>1</a:t>
            </a:r>
            <a:endParaRPr lang="ru-RU" sz="5400" b="1" dirty="0">
              <a:solidFill>
                <a:srgbClr val="ED2A7B"/>
              </a:solidFill>
              <a:cs typeface="1550" panose="02080602020202020204" pitchFamily="18" charset="0"/>
            </a:endParaRPr>
          </a:p>
        </p:txBody>
      </p:sp>
      <p:sp>
        <p:nvSpPr>
          <p:cNvPr id="19" name="Трапеция 18"/>
          <p:cNvSpPr/>
          <p:nvPr/>
        </p:nvSpPr>
        <p:spPr>
          <a:xfrm>
            <a:off x="3351371" y="2189284"/>
            <a:ext cx="1428751" cy="816953"/>
          </a:xfrm>
          <a:prstGeom prst="trapezoid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4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5337518" y="619125"/>
            <a:ext cx="1076325" cy="1085850"/>
          </a:xfrm>
          <a:prstGeom prst="rect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2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5172075" y="2189283"/>
            <a:ext cx="1475130" cy="816953"/>
          </a:xfrm>
          <a:prstGeom prst="rect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5</a:t>
            </a:r>
          </a:p>
        </p:txBody>
      </p:sp>
      <p:sp>
        <p:nvSpPr>
          <p:cNvPr id="22" name="Равнобедренный треугольник 21"/>
          <p:cNvSpPr/>
          <p:nvPr/>
        </p:nvSpPr>
        <p:spPr>
          <a:xfrm>
            <a:off x="7378067" y="619125"/>
            <a:ext cx="1042033" cy="1085850"/>
          </a:xfrm>
          <a:prstGeom prst="triangle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3</a:t>
            </a:r>
          </a:p>
        </p:txBody>
      </p:sp>
      <p:sp>
        <p:nvSpPr>
          <p:cNvPr id="23" name="Овал 22"/>
          <p:cNvSpPr/>
          <p:nvPr/>
        </p:nvSpPr>
        <p:spPr>
          <a:xfrm>
            <a:off x="7158220" y="2037619"/>
            <a:ext cx="1484802" cy="968617"/>
          </a:xfrm>
          <a:prstGeom prst="ellipse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6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2793977" y="3661263"/>
            <a:ext cx="6163408" cy="3042138"/>
          </a:xfrm>
          <a:prstGeom prst="roundRect">
            <a:avLst/>
          </a:prstGeom>
          <a:solidFill>
            <a:srgbClr val="FE961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3527585" y="3831979"/>
            <a:ext cx="1076325" cy="10858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 smtClean="0">
                <a:solidFill>
                  <a:srgbClr val="ED2A7B"/>
                </a:solidFill>
                <a:cs typeface="1550" panose="02080602020202020204" pitchFamily="18" charset="0"/>
              </a:rPr>
              <a:t>1</a:t>
            </a:r>
            <a:endParaRPr lang="ru-RU" sz="5400" b="1" dirty="0">
              <a:solidFill>
                <a:srgbClr val="ED2A7B"/>
              </a:solidFill>
              <a:cs typeface="1550" panose="02080602020202020204" pitchFamily="18" charset="0"/>
            </a:endParaRPr>
          </a:p>
        </p:txBody>
      </p:sp>
      <p:sp>
        <p:nvSpPr>
          <p:cNvPr id="26" name="Трапеция 25"/>
          <p:cNvSpPr/>
          <p:nvPr/>
        </p:nvSpPr>
        <p:spPr>
          <a:xfrm>
            <a:off x="3351371" y="5402138"/>
            <a:ext cx="1428751" cy="816953"/>
          </a:xfrm>
          <a:prstGeom prst="trapezoid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4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5337518" y="3831979"/>
            <a:ext cx="1076325" cy="1085850"/>
          </a:xfrm>
          <a:prstGeom prst="rect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2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5172075" y="5402137"/>
            <a:ext cx="1475130" cy="816953"/>
          </a:xfrm>
          <a:prstGeom prst="rect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5</a:t>
            </a:r>
          </a:p>
        </p:txBody>
      </p:sp>
      <p:sp>
        <p:nvSpPr>
          <p:cNvPr id="29" name="Равнобедренный треугольник 28"/>
          <p:cNvSpPr/>
          <p:nvPr/>
        </p:nvSpPr>
        <p:spPr>
          <a:xfrm>
            <a:off x="7378067" y="3831979"/>
            <a:ext cx="1042033" cy="1085850"/>
          </a:xfrm>
          <a:prstGeom prst="triangle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3</a:t>
            </a:r>
          </a:p>
        </p:txBody>
      </p:sp>
      <p:sp>
        <p:nvSpPr>
          <p:cNvPr id="30" name="Овал 29"/>
          <p:cNvSpPr/>
          <p:nvPr/>
        </p:nvSpPr>
        <p:spPr>
          <a:xfrm>
            <a:off x="7158220" y="5250473"/>
            <a:ext cx="1484802" cy="968617"/>
          </a:xfrm>
          <a:prstGeom prst="ellipse">
            <a:avLst/>
          </a:prstGeom>
          <a:solidFill>
            <a:schemeClr val="bg1"/>
          </a:solidFill>
          <a:ln w="28575">
            <a:solidFill>
              <a:srgbClr val="3BA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>
                <a:solidFill>
                  <a:srgbClr val="ED2A7B"/>
                </a:solidFill>
                <a:cs typeface="1550" panose="02080602020202020204" pitchFamily="18" charset="0"/>
              </a:rPr>
              <a:t>6</a:t>
            </a:r>
          </a:p>
        </p:txBody>
      </p:sp>
      <p:sp>
        <p:nvSpPr>
          <p:cNvPr id="31" name="Овал 30"/>
          <p:cNvSpPr/>
          <p:nvPr/>
        </p:nvSpPr>
        <p:spPr>
          <a:xfrm>
            <a:off x="3568146" y="3903418"/>
            <a:ext cx="995200" cy="9429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3527585" y="5581650"/>
            <a:ext cx="1076325" cy="504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5378080" y="3902321"/>
            <a:ext cx="995200" cy="9429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5409913" y="5489329"/>
            <a:ext cx="995200" cy="642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7401483" y="5339127"/>
            <a:ext cx="995200" cy="7473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Равнобедренный треугольник 35"/>
          <p:cNvSpPr/>
          <p:nvPr/>
        </p:nvSpPr>
        <p:spPr>
          <a:xfrm>
            <a:off x="7609999" y="4019916"/>
            <a:ext cx="578167" cy="87190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0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2187149" y="423471"/>
            <a:ext cx="6965164" cy="1554958"/>
            <a:chOff x="2187149" y="423471"/>
            <a:chExt cx="6965164" cy="1554958"/>
          </a:xfrm>
        </p:grpSpPr>
        <p:sp>
          <p:nvSpPr>
            <p:cNvPr id="2" name="Скругленный прямоугольник 1"/>
            <p:cNvSpPr/>
            <p:nvPr/>
          </p:nvSpPr>
          <p:spPr>
            <a:xfrm>
              <a:off x="2187149" y="423471"/>
              <a:ext cx="6965164" cy="1554958"/>
            </a:xfrm>
            <a:prstGeom prst="roundRect">
              <a:avLst/>
            </a:prstGeom>
            <a:solidFill>
              <a:srgbClr val="FE961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503373"/>
              <a:ext cx="1395153" cy="1395153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408" y="503679"/>
              <a:ext cx="1394847" cy="1394847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333" y="580007"/>
              <a:ext cx="1241884" cy="1241884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129" y="565847"/>
              <a:ext cx="1270204" cy="1270204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8255" y="616484"/>
              <a:ext cx="1168930" cy="1168930"/>
            </a:xfrm>
            <a:prstGeom prst="rect">
              <a:avLst/>
            </a:prstGeom>
          </p:spPr>
        </p:pic>
      </p:grpSp>
      <p:grpSp>
        <p:nvGrpSpPr>
          <p:cNvPr id="9" name="Группа 8"/>
          <p:cNvGrpSpPr/>
          <p:nvPr/>
        </p:nvGrpSpPr>
        <p:grpSpPr>
          <a:xfrm>
            <a:off x="2187149" y="423471"/>
            <a:ext cx="6965164" cy="1554958"/>
            <a:chOff x="2187149" y="423471"/>
            <a:chExt cx="6965164" cy="1554958"/>
          </a:xfrm>
        </p:grpSpPr>
        <p:sp>
          <p:nvSpPr>
            <p:cNvPr id="10" name="Скругленный прямоугольник 9"/>
            <p:cNvSpPr/>
            <p:nvPr/>
          </p:nvSpPr>
          <p:spPr>
            <a:xfrm>
              <a:off x="2187149" y="423471"/>
              <a:ext cx="6965164" cy="1554958"/>
            </a:xfrm>
            <a:prstGeom prst="roundRect">
              <a:avLst/>
            </a:prstGeom>
            <a:solidFill>
              <a:srgbClr val="FE961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737" y="486664"/>
              <a:ext cx="1395153" cy="1395153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864" y="543630"/>
              <a:ext cx="1394847" cy="1394847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763" y="543630"/>
              <a:ext cx="1270204" cy="1270204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959" y="656588"/>
              <a:ext cx="1168930" cy="1168930"/>
            </a:xfrm>
            <a:prstGeom prst="rect">
              <a:avLst/>
            </a:prstGeom>
          </p:spPr>
        </p:pic>
      </p:grpSp>
      <p:grpSp>
        <p:nvGrpSpPr>
          <p:cNvPr id="28" name="Группа 27"/>
          <p:cNvGrpSpPr/>
          <p:nvPr/>
        </p:nvGrpSpPr>
        <p:grpSpPr>
          <a:xfrm>
            <a:off x="2187149" y="2215462"/>
            <a:ext cx="6965164" cy="1554958"/>
            <a:chOff x="2187149" y="2215462"/>
            <a:chExt cx="6965164" cy="1554958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2187149" y="2215462"/>
              <a:ext cx="6965164" cy="1554958"/>
            </a:xfrm>
            <a:prstGeom prst="roundRect">
              <a:avLst/>
            </a:prstGeom>
            <a:solidFill>
              <a:srgbClr val="FE961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565" y="2366868"/>
              <a:ext cx="1124477" cy="1124477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512" y="2367150"/>
              <a:ext cx="1251582" cy="1251582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344" y="2260634"/>
              <a:ext cx="1464614" cy="1464614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335" y="2366868"/>
              <a:ext cx="1199168" cy="1199168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260" y="2420570"/>
              <a:ext cx="1145466" cy="1145466"/>
            </a:xfrm>
            <a:prstGeom prst="rect">
              <a:avLst/>
            </a:prstGeom>
          </p:spPr>
        </p:pic>
      </p:grpSp>
      <p:grpSp>
        <p:nvGrpSpPr>
          <p:cNvPr id="29" name="Группа 28"/>
          <p:cNvGrpSpPr/>
          <p:nvPr/>
        </p:nvGrpSpPr>
        <p:grpSpPr>
          <a:xfrm>
            <a:off x="2187149" y="2211546"/>
            <a:ext cx="6965164" cy="1554958"/>
            <a:chOff x="2187149" y="2215462"/>
            <a:chExt cx="6965164" cy="1554958"/>
          </a:xfrm>
        </p:grpSpPr>
        <p:sp>
          <p:nvSpPr>
            <p:cNvPr id="30" name="Скругленный прямоугольник 29"/>
            <p:cNvSpPr/>
            <p:nvPr/>
          </p:nvSpPr>
          <p:spPr>
            <a:xfrm>
              <a:off x="2187149" y="2215462"/>
              <a:ext cx="6965164" cy="1554958"/>
            </a:xfrm>
            <a:prstGeom prst="roundRect">
              <a:avLst/>
            </a:prstGeom>
            <a:solidFill>
              <a:srgbClr val="FE961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101" y="2420570"/>
              <a:ext cx="1124477" cy="1124477"/>
            </a:xfrm>
            <a:prstGeom prst="rect">
              <a:avLst/>
            </a:prstGeom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512" y="2367150"/>
              <a:ext cx="1251582" cy="1251582"/>
            </a:xfrm>
            <a:prstGeom prst="rect">
              <a:avLst/>
            </a:prstGeom>
          </p:spPr>
        </p:pic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335" y="2366868"/>
              <a:ext cx="1199168" cy="1199168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702" y="2420570"/>
              <a:ext cx="1145466" cy="1145466"/>
            </a:xfrm>
            <a:prstGeom prst="rect">
              <a:avLst/>
            </a:prstGeom>
          </p:spPr>
        </p:pic>
      </p:grpSp>
      <p:grpSp>
        <p:nvGrpSpPr>
          <p:cNvPr id="48" name="Группа 47"/>
          <p:cNvGrpSpPr/>
          <p:nvPr/>
        </p:nvGrpSpPr>
        <p:grpSpPr>
          <a:xfrm>
            <a:off x="2187149" y="4163411"/>
            <a:ext cx="6965164" cy="1554958"/>
            <a:chOff x="2187149" y="4163411"/>
            <a:chExt cx="6965164" cy="1554958"/>
          </a:xfrm>
        </p:grpSpPr>
        <p:sp>
          <p:nvSpPr>
            <p:cNvPr id="37" name="Скругленный прямоугольник 36"/>
            <p:cNvSpPr/>
            <p:nvPr/>
          </p:nvSpPr>
          <p:spPr>
            <a:xfrm>
              <a:off x="2187149" y="4163411"/>
              <a:ext cx="6965164" cy="1554958"/>
            </a:xfrm>
            <a:prstGeom prst="roundRect">
              <a:avLst/>
            </a:prstGeom>
            <a:solidFill>
              <a:srgbClr val="FE961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4277410"/>
              <a:ext cx="1326960" cy="1326960"/>
            </a:xfrm>
            <a:prstGeom prst="rect">
              <a:avLst/>
            </a:prstGeom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512" y="4352224"/>
              <a:ext cx="1177331" cy="1177331"/>
            </a:xfrm>
            <a:prstGeom prst="rect">
              <a:avLst/>
            </a:prstGeom>
          </p:spPr>
        </p:pic>
        <p:pic>
          <p:nvPicPr>
            <p:cNvPr id="45" name="Рисунок 4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959" y="4203498"/>
              <a:ext cx="1326057" cy="1326057"/>
            </a:xfrm>
            <a:prstGeom prst="rect">
              <a:avLst/>
            </a:prstGeom>
          </p:spPr>
        </p:pic>
        <p:pic>
          <p:nvPicPr>
            <p:cNvPr id="46" name="Рисунок 4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130" y="4368607"/>
              <a:ext cx="995837" cy="995837"/>
            </a:xfrm>
            <a:prstGeom prst="rect">
              <a:avLst/>
            </a:prstGeom>
          </p:spPr>
        </p:pic>
        <p:pic>
          <p:nvPicPr>
            <p:cNvPr id="47" name="Рисунок 4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260" y="4377161"/>
              <a:ext cx="1127455" cy="1127455"/>
            </a:xfrm>
            <a:prstGeom prst="rect">
              <a:avLst/>
            </a:prstGeom>
          </p:spPr>
        </p:pic>
      </p:grpSp>
      <p:grpSp>
        <p:nvGrpSpPr>
          <p:cNvPr id="49" name="Группа 48"/>
          <p:cNvGrpSpPr/>
          <p:nvPr/>
        </p:nvGrpSpPr>
        <p:grpSpPr>
          <a:xfrm>
            <a:off x="2187149" y="4163411"/>
            <a:ext cx="6965164" cy="1554958"/>
            <a:chOff x="2187149" y="4163411"/>
            <a:chExt cx="6965164" cy="1554958"/>
          </a:xfrm>
        </p:grpSpPr>
        <p:sp>
          <p:nvSpPr>
            <p:cNvPr id="50" name="Скругленный прямоугольник 49"/>
            <p:cNvSpPr/>
            <p:nvPr/>
          </p:nvSpPr>
          <p:spPr>
            <a:xfrm>
              <a:off x="2187149" y="4163411"/>
              <a:ext cx="6965164" cy="1554958"/>
            </a:xfrm>
            <a:prstGeom prst="roundRect">
              <a:avLst/>
            </a:prstGeom>
            <a:solidFill>
              <a:srgbClr val="FE961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" name="Рисунок 5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139" y="4270689"/>
              <a:ext cx="1326960" cy="1326960"/>
            </a:xfrm>
            <a:prstGeom prst="rect">
              <a:avLst/>
            </a:prstGeom>
          </p:spPr>
        </p:pic>
        <p:pic>
          <p:nvPicPr>
            <p:cNvPr id="52" name="Рисунок 5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623" y="4336291"/>
              <a:ext cx="1177331" cy="1177331"/>
            </a:xfrm>
            <a:prstGeom prst="rect">
              <a:avLst/>
            </a:prstGeom>
          </p:spPr>
        </p:pic>
        <p:pic>
          <p:nvPicPr>
            <p:cNvPr id="53" name="Рисунок 5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954" y="4252924"/>
              <a:ext cx="1326057" cy="1326057"/>
            </a:xfrm>
            <a:prstGeom prst="rect">
              <a:avLst/>
            </a:prstGeom>
          </p:spPr>
        </p:pic>
        <p:pic>
          <p:nvPicPr>
            <p:cNvPr id="54" name="Рисунок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817" y="4427039"/>
              <a:ext cx="995837" cy="995837"/>
            </a:xfrm>
            <a:prstGeom prst="rect">
              <a:avLst/>
            </a:prstGeom>
          </p:spPr>
        </p:pic>
      </p:grpSp>
      <p:sp>
        <p:nvSpPr>
          <p:cNvPr id="56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902507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Что </a:t>
            </a:r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пропало? </a:t>
            </a:r>
            <a:endParaRPr lang="ru-RU" sz="1200" b="1" dirty="0" smtClean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(</a:t>
            </a:r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Нажать на </a:t>
            </a:r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прямоугольник)</a:t>
            </a:r>
            <a:endParaRPr lang="ru-RU" sz="12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1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812690" y="1124684"/>
            <a:ext cx="6163408" cy="3042138"/>
            <a:chOff x="2793977" y="448409"/>
            <a:chExt cx="6163408" cy="3042138"/>
          </a:xfrm>
          <a:solidFill>
            <a:srgbClr val="18A795"/>
          </a:solidFill>
        </p:grpSpPr>
        <p:sp>
          <p:nvSpPr>
            <p:cNvPr id="3" name="Скругленный прямоугольник 2"/>
            <p:cNvSpPr/>
            <p:nvPr/>
          </p:nvSpPr>
          <p:spPr>
            <a:xfrm>
              <a:off x="2793977" y="448409"/>
              <a:ext cx="6163408" cy="304213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863" y="2054020"/>
              <a:ext cx="853480" cy="853480"/>
            </a:xfrm>
            <a:prstGeom prst="rect">
              <a:avLst/>
            </a:prstGeom>
            <a:grpFill/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745" y="636196"/>
              <a:ext cx="1512822" cy="1512822"/>
            </a:xfrm>
            <a:prstGeom prst="rect">
              <a:avLst/>
            </a:prstGeom>
            <a:grpFill/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180" y="1851394"/>
              <a:ext cx="1324691" cy="1324691"/>
            </a:xfrm>
            <a:prstGeom prst="rect">
              <a:avLst/>
            </a:prstGeom>
            <a:grpFill/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328" y="589139"/>
              <a:ext cx="1280565" cy="1280565"/>
            </a:xfrm>
            <a:prstGeom prst="rect">
              <a:avLst/>
            </a:prstGeom>
            <a:grpFill/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561" y="2201596"/>
              <a:ext cx="891837" cy="891837"/>
            </a:xfrm>
            <a:prstGeom prst="rect">
              <a:avLst/>
            </a:prstGeom>
            <a:grpFill/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182" y="989699"/>
              <a:ext cx="1364877" cy="1364877"/>
            </a:xfrm>
            <a:prstGeom prst="rect">
              <a:avLst/>
            </a:prstGeom>
            <a:grpFill/>
          </p:spPr>
        </p:pic>
      </p:grpSp>
      <p:sp>
        <p:nvSpPr>
          <p:cNvPr id="10" name="Скругленный прямоугольник 9"/>
          <p:cNvSpPr/>
          <p:nvPr/>
        </p:nvSpPr>
        <p:spPr>
          <a:xfrm>
            <a:off x="2812690" y="2199251"/>
            <a:ext cx="6163408" cy="748778"/>
          </a:xfrm>
          <a:prstGeom prst="roundRect">
            <a:avLst/>
          </a:prstGeom>
          <a:solidFill>
            <a:srgbClr val="18A7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Морковь, огурец, ложка, вилка, фонарь, иголка, ножницы, булавка, конфета, бублик, батон.</a:t>
            </a:r>
            <a:endParaRPr lang="ru-RU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  <p:sp>
        <p:nvSpPr>
          <p:cNvPr id="11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1193211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Запомни предметы на картинке. Послушай слова и хлопни в ладоши, когда услышишь названия предметов, которые были на картинке.</a:t>
            </a:r>
            <a:endParaRPr lang="ru-RU" sz="12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812690" y="3226887"/>
            <a:ext cx="6163408" cy="3042138"/>
          </a:xfrm>
          <a:prstGeom prst="roundRect">
            <a:avLst/>
          </a:prstGeom>
          <a:solidFill>
            <a:srgbClr val="18A7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45" y="4577278"/>
            <a:ext cx="853480" cy="85348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68" y="3729306"/>
            <a:ext cx="1512822" cy="15128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938">
            <a:off x="6727579" y="3575728"/>
            <a:ext cx="1191243" cy="119124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27" y="4696280"/>
            <a:ext cx="891837" cy="8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6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827476" y="1072340"/>
            <a:ext cx="8727180" cy="1613210"/>
          </a:xfrm>
          <a:prstGeom prst="roundRect">
            <a:avLst/>
          </a:prstGeom>
          <a:solidFill>
            <a:srgbClr val="FFE4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Слон, море, скамейка, портфель, яблоко, дом.</a:t>
            </a:r>
            <a:endParaRPr lang="ru-RU" sz="24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827476" y="3025409"/>
            <a:ext cx="8727180" cy="1613210"/>
          </a:xfrm>
          <a:prstGeom prst="roundRect">
            <a:avLst/>
          </a:prstGeom>
          <a:solidFill>
            <a:srgbClr val="18A7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Курица, корабль, мыло, стол, линейка, тигр, лягушка.</a:t>
            </a:r>
            <a:endParaRPr lang="ru-RU" sz="24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827476" y="4978478"/>
            <a:ext cx="8727180" cy="1613210"/>
          </a:xfrm>
          <a:prstGeom prst="roundRect">
            <a:avLst/>
          </a:prstGeom>
          <a:solidFill>
            <a:srgbClr val="FE961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Часы, ветер, трактор, белка, мороженое, утро, ковёр, аквариум.</a:t>
            </a:r>
            <a:endParaRPr lang="ru-RU" sz="24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  <p:sp>
        <p:nvSpPr>
          <p:cNvPr id="7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902507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Послушай слова. Запомни и повтори их.</a:t>
            </a:r>
            <a:endParaRPr lang="ru-RU" sz="12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1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16930">
            <a:off x="4589022" y="4061434"/>
            <a:ext cx="2137171" cy="2137171"/>
          </a:xfrm>
          <a:prstGeom prst="rect">
            <a:avLst/>
          </a:prstGeom>
        </p:spPr>
      </p:pic>
      <p:pic>
        <p:nvPicPr>
          <p:cNvPr id="6" name="b-minor-violin-staccato-loop-85-bpm_z1xj6a4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808137" y="1350402"/>
            <a:ext cx="609600" cy="609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4" y="748370"/>
            <a:ext cx="2252526" cy="2252526"/>
          </a:xfrm>
          <a:prstGeom prst="rect">
            <a:avLst/>
          </a:prstGeom>
        </p:spPr>
      </p:pic>
      <p:pic>
        <p:nvPicPr>
          <p:cNvPr id="8" name="z_uk-trub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808137" y="1960002"/>
            <a:ext cx="609600" cy="6096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814" y="1212067"/>
            <a:ext cx="1618653" cy="1618653"/>
          </a:xfrm>
          <a:prstGeom prst="rect">
            <a:avLst/>
          </a:prstGeom>
        </p:spPr>
      </p:pic>
      <p:pic>
        <p:nvPicPr>
          <p:cNvPr id="10" name="baraban-z_u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808137" y="2569602"/>
            <a:ext cx="609600" cy="6096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1018">
            <a:off x="5448768" y="2111692"/>
            <a:ext cx="2135020" cy="2135020"/>
          </a:xfrm>
          <a:prstGeom prst="rect">
            <a:avLst/>
          </a:prstGeom>
        </p:spPr>
      </p:pic>
      <p:pic>
        <p:nvPicPr>
          <p:cNvPr id="12" name="73750_101524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808137" y="3179202"/>
            <a:ext cx="609600" cy="6096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933" y="3770429"/>
            <a:ext cx="2078293" cy="2078293"/>
          </a:xfrm>
          <a:prstGeom prst="rect">
            <a:avLst/>
          </a:prstGeom>
        </p:spPr>
      </p:pic>
      <p:pic>
        <p:nvPicPr>
          <p:cNvPr id="14" name="acoustic-guitar_zjrsq7ho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808137" y="3949234"/>
            <a:ext cx="609600" cy="609600"/>
          </a:xfrm>
          <a:prstGeom prst="rect">
            <a:avLst/>
          </a:prstGeom>
        </p:spPr>
      </p:pic>
      <p:pic>
        <p:nvPicPr>
          <p:cNvPr id="15" name="z_uk-trub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808137" y="4662720"/>
            <a:ext cx="609600" cy="6096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3" y="3599304"/>
            <a:ext cx="1673016" cy="1673016"/>
          </a:xfrm>
          <a:prstGeom prst="rect">
            <a:avLst/>
          </a:prstGeom>
        </p:spPr>
      </p:pic>
      <p:sp>
        <p:nvSpPr>
          <p:cNvPr id="19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902507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Послушай все инструменты. Запомни в какой последовательности они были. Нажать на инструменты.</a:t>
            </a:r>
            <a:endParaRPr lang="ru-RU" sz="1200" b="1" dirty="0">
              <a:solidFill>
                <a:schemeClr val="tx1"/>
              </a:solidFill>
              <a:latin typeface="1550" panose="02080602020202020204" pitchFamily="18" charset="0"/>
              <a:cs typeface="1550" panose="02080602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9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0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63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9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6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509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864559" y="298073"/>
            <a:ext cx="6163408" cy="3042138"/>
            <a:chOff x="2826459" y="2971667"/>
            <a:chExt cx="6163408" cy="3042138"/>
          </a:xfrm>
        </p:grpSpPr>
        <p:sp>
          <p:nvSpPr>
            <p:cNvPr id="3" name="Скругленный прямоугольник 2"/>
            <p:cNvSpPr/>
            <p:nvPr/>
          </p:nvSpPr>
          <p:spPr>
            <a:xfrm>
              <a:off x="2826459" y="2971667"/>
              <a:ext cx="6163408" cy="3042138"/>
            </a:xfrm>
            <a:prstGeom prst="roundRect">
              <a:avLst/>
            </a:prstGeom>
            <a:solidFill>
              <a:srgbClr val="FFAFD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2"/>
            <a:srcRect l="1" t="2143" r="456"/>
            <a:stretch/>
          </p:blipFill>
          <p:spPr>
            <a:xfrm>
              <a:off x="3588194" y="3321161"/>
              <a:ext cx="4639937" cy="2343150"/>
            </a:xfrm>
            <a:prstGeom prst="rect">
              <a:avLst/>
            </a:prstGeom>
          </p:spPr>
        </p:pic>
      </p:grpSp>
      <p:grpSp>
        <p:nvGrpSpPr>
          <p:cNvPr id="5" name="Группа 4"/>
          <p:cNvGrpSpPr/>
          <p:nvPr/>
        </p:nvGrpSpPr>
        <p:grpSpPr>
          <a:xfrm>
            <a:off x="2864316" y="3178303"/>
            <a:ext cx="6163408" cy="3042138"/>
            <a:chOff x="2864559" y="3423005"/>
            <a:chExt cx="6163408" cy="3042138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2864559" y="3423005"/>
              <a:ext cx="6163408" cy="3042138"/>
            </a:xfrm>
            <a:prstGeom prst="roundRect">
              <a:avLst/>
            </a:prstGeom>
            <a:solidFill>
              <a:srgbClr val="FDFD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3"/>
            <a:srcRect t="2055" b="2376"/>
            <a:stretch/>
          </p:blipFill>
          <p:spPr>
            <a:xfrm>
              <a:off x="3658312" y="3958236"/>
              <a:ext cx="4764765" cy="2387245"/>
            </a:xfrm>
            <a:prstGeom prst="rect">
              <a:avLst/>
            </a:prstGeom>
          </p:spPr>
        </p:pic>
      </p:grpSp>
      <p:sp>
        <p:nvSpPr>
          <p:cNvPr id="8" name="Прямоугольник: скругленные углы 31">
            <a:extLst>
              <a:ext uri="{FF2B5EF4-FFF2-40B4-BE49-F238E27FC236}">
                <a16:creationId xmlns:a16="http://schemas.microsoft.com/office/drawing/2014/main" id="{06C9FA81-E595-4DE9-AC5F-66F9C42F738E}"/>
              </a:ext>
            </a:extLst>
          </p:cNvPr>
          <p:cNvSpPr/>
          <p:nvPr/>
        </p:nvSpPr>
        <p:spPr>
          <a:xfrm>
            <a:off x="9027724" y="92664"/>
            <a:ext cx="3070490" cy="902507"/>
          </a:xfrm>
          <a:prstGeom prst="roundRect">
            <a:avLst/>
          </a:prstGeom>
          <a:solidFill>
            <a:srgbClr val="FFE4DD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  <a:latin typeface="1550" panose="02080602020202020204" pitchFamily="18" charset="0"/>
                <a:cs typeface="1550" panose="02080602020202020204" pitchFamily="18" charset="0"/>
              </a:rPr>
              <a:t>Запомни картинку. Заполни вторую картинку. (Нажать на предмет)</a:t>
            </a:r>
          </a:p>
        </p:txBody>
      </p:sp>
      <p:sp>
        <p:nvSpPr>
          <p:cNvPr id="9" name="Овал 8"/>
          <p:cNvSpPr/>
          <p:nvPr/>
        </p:nvSpPr>
        <p:spPr>
          <a:xfrm>
            <a:off x="5476875" y="4048126"/>
            <a:ext cx="609600" cy="600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r="7377" b="12745"/>
          <a:stretch/>
        </p:blipFill>
        <p:spPr>
          <a:xfrm>
            <a:off x="5531041" y="4135648"/>
            <a:ext cx="538163" cy="423863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4762034" y="5229226"/>
            <a:ext cx="609600" cy="600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848210" y="4049592"/>
            <a:ext cx="609600" cy="600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3820458" y="4260057"/>
            <a:ext cx="609600" cy="600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133" y="4304109"/>
            <a:ext cx="428381" cy="511969"/>
          </a:xfrm>
          <a:prstGeom prst="rect">
            <a:avLst/>
          </a:prstGeom>
        </p:spPr>
      </p:pic>
      <p:sp>
        <p:nvSpPr>
          <p:cNvPr id="15" name="Овал 14"/>
          <p:cNvSpPr/>
          <p:nvPr/>
        </p:nvSpPr>
        <p:spPr>
          <a:xfrm>
            <a:off x="4767200" y="5218536"/>
            <a:ext cx="609600" cy="600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58" y="5355732"/>
            <a:ext cx="545891" cy="484258"/>
          </a:xfrm>
          <a:prstGeom prst="rect">
            <a:avLst/>
          </a:prstGeom>
        </p:spPr>
      </p:pic>
      <p:sp>
        <p:nvSpPr>
          <p:cNvPr id="17" name="Овал 16"/>
          <p:cNvSpPr/>
          <p:nvPr/>
        </p:nvSpPr>
        <p:spPr>
          <a:xfrm>
            <a:off x="6040695" y="4939928"/>
            <a:ext cx="609600" cy="600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84" y="5247778"/>
            <a:ext cx="423345" cy="529182"/>
          </a:xfrm>
          <a:prstGeom prst="rect">
            <a:avLst/>
          </a:prstGeom>
        </p:spPr>
      </p:pic>
      <p:sp>
        <p:nvSpPr>
          <p:cNvPr id="19" name="Овал 18"/>
          <p:cNvSpPr/>
          <p:nvPr/>
        </p:nvSpPr>
        <p:spPr>
          <a:xfrm>
            <a:off x="6895167" y="4099298"/>
            <a:ext cx="609600" cy="600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79" y="4120395"/>
            <a:ext cx="430177" cy="512552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7405621" y="5151859"/>
            <a:ext cx="609600" cy="60007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73" y="5291745"/>
            <a:ext cx="441104" cy="4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1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21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214</Words>
  <Application>Microsoft Office PowerPoint</Application>
  <PresentationFormat>Широкоэкранный</PresentationFormat>
  <Paragraphs>32</Paragraphs>
  <Slides>11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1550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</dc:creator>
  <cp:lastModifiedBy>Владимир</cp:lastModifiedBy>
  <cp:revision>8</cp:revision>
  <dcterms:created xsi:type="dcterms:W3CDTF">2023-12-10T10:27:48Z</dcterms:created>
  <dcterms:modified xsi:type="dcterms:W3CDTF">2023-12-10T10:48:59Z</dcterms:modified>
</cp:coreProperties>
</file>